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8" r:id="rId4"/>
    <p:sldId id="290" r:id="rId5"/>
    <p:sldId id="289" r:id="rId6"/>
    <p:sldId id="259" r:id="rId7"/>
    <p:sldId id="265" r:id="rId8"/>
    <p:sldId id="266" r:id="rId9"/>
    <p:sldId id="299" r:id="rId10"/>
    <p:sldId id="300" r:id="rId11"/>
    <p:sldId id="267" r:id="rId12"/>
    <p:sldId id="261" r:id="rId13"/>
    <p:sldId id="262" r:id="rId14"/>
    <p:sldId id="263" r:id="rId15"/>
    <p:sldId id="264" r:id="rId16"/>
    <p:sldId id="271" r:id="rId17"/>
    <p:sldId id="272" r:id="rId18"/>
    <p:sldId id="273" r:id="rId19"/>
    <p:sldId id="260" r:id="rId20"/>
    <p:sldId id="268" r:id="rId21"/>
    <p:sldId id="269" r:id="rId22"/>
    <p:sldId id="270" r:id="rId23"/>
    <p:sldId id="275" r:id="rId24"/>
    <p:sldId id="301" r:id="rId25"/>
    <p:sldId id="302" r:id="rId26"/>
    <p:sldId id="303" r:id="rId27"/>
    <p:sldId id="304" r:id="rId28"/>
    <p:sldId id="305" r:id="rId29"/>
    <p:sldId id="306" r:id="rId30"/>
    <p:sldId id="276" r:id="rId31"/>
    <p:sldId id="277" r:id="rId32"/>
    <p:sldId id="278" r:id="rId33"/>
    <p:sldId id="280" r:id="rId34"/>
    <p:sldId id="281" r:id="rId35"/>
    <p:sldId id="282" r:id="rId36"/>
    <p:sldId id="307" r:id="rId37"/>
    <p:sldId id="284" r:id="rId38"/>
    <p:sldId id="291" r:id="rId39"/>
    <p:sldId id="308" r:id="rId40"/>
    <p:sldId id="285" r:id="rId41"/>
    <p:sldId id="292" r:id="rId42"/>
    <p:sldId id="296" r:id="rId43"/>
    <p:sldId id="297" r:id="rId44"/>
    <p:sldId id="298" r:id="rId45"/>
    <p:sldId id="309" r:id="rId46"/>
    <p:sldId id="28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9419" autoAdjust="0"/>
  </p:normalViewPr>
  <p:slideViewPr>
    <p:cSldViewPr snapToGrid="0">
      <p:cViewPr varScale="1">
        <p:scale>
          <a:sx n="65" d="100"/>
          <a:sy n="65" d="100"/>
        </p:scale>
        <p:origin x="59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19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principu podobném našim </a:t>
            </a:r>
            <a:r>
              <a:rPr lang="cs-CZ" b="0" dirty="0" err="1"/>
              <a:t>spinnerům</a:t>
            </a:r>
            <a:r>
              <a:rPr lang="cs-CZ" b="0" dirty="0"/>
              <a:t> fungují i magnetické převody, které jsou řádově silnější.</a:t>
            </a:r>
          </a:p>
          <a:p>
            <a:r>
              <a:rPr lang="cs-CZ" b="0" dirty="0"/>
              <a:t>Hlavním rozdílem mezi </a:t>
            </a:r>
            <a:r>
              <a:rPr lang="cs-CZ" b="0" dirty="0" err="1"/>
              <a:t>spinnery</a:t>
            </a:r>
            <a:r>
              <a:rPr lang="cs-CZ" b="0" dirty="0"/>
              <a:t> a </a:t>
            </a:r>
            <a:r>
              <a:rPr lang="cs-CZ" b="0" dirty="0" err="1"/>
              <a:t>mag</a:t>
            </a:r>
            <a:r>
              <a:rPr lang="cs-CZ" b="0" dirty="0"/>
              <a:t>. převodovkami je použití pólových párů s opačnými póly vedle sebe.</a:t>
            </a:r>
          </a:p>
          <a:p>
            <a:r>
              <a:rPr lang="cs-CZ" b="0" dirty="0"/>
              <a:t>Tímto se vytvoří takový pomyslný magnetický zub a pomocí toho jsme schopni vytvořit magnetické ekvivalenty všech možných ozubených soukolí.</a:t>
            </a:r>
          </a:p>
          <a:p>
            <a:r>
              <a:rPr lang="cs-CZ" b="0" dirty="0"/>
              <a:t>Lepší jsou však magnetické převody, které používají tzv. modulátor.</a:t>
            </a:r>
          </a:p>
          <a:p>
            <a:endParaRPr lang="cs-CZ" b="0" dirty="0"/>
          </a:p>
          <a:p>
            <a:r>
              <a:rPr lang="cs-CZ" dirty="0"/>
              <a:t>--------------------------------------------------------</a:t>
            </a:r>
            <a:endParaRPr lang="cs-CZ" b="0" dirty="0"/>
          </a:p>
          <a:p>
            <a:endParaRPr lang="cs-CZ" b="0" dirty="0"/>
          </a:p>
          <a:p>
            <a:r>
              <a:rPr lang="cs-CZ" b="0" dirty="0"/>
              <a:t>Šnekový převod</a:t>
            </a:r>
          </a:p>
          <a:p>
            <a:r>
              <a:rPr lang="cs-CZ" b="0" dirty="0"/>
              <a:t>ozubený hřeben s pastorkem</a:t>
            </a:r>
          </a:p>
          <a:p>
            <a:r>
              <a:rPr lang="cs-CZ" b="0" dirty="0"/>
              <a:t>kuželové ozubené kolo</a:t>
            </a:r>
          </a:p>
          <a:p>
            <a:r>
              <a:rPr lang="cs-CZ" b="0" dirty="0"/>
              <a:t>vnější čelní ozubené kolo </a:t>
            </a:r>
          </a:p>
          <a:p>
            <a:r>
              <a:rPr lang="cs-CZ" b="0" dirty="0"/>
              <a:t>vnitřní čelní ozubené kolo </a:t>
            </a:r>
          </a:p>
          <a:p>
            <a:r>
              <a:rPr lang="cs-CZ" b="0" dirty="0"/>
              <a:t>planetové soukolí</a:t>
            </a:r>
          </a:p>
          <a:p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Modulátor, jak již z názvu vyplývá, moduluje magnetický tok tak, aby perioda vnějšího </a:t>
            </a:r>
            <a:r>
              <a:rPr lang="cs-CZ" dirty="0" err="1"/>
              <a:t>rototu</a:t>
            </a:r>
            <a:r>
              <a:rPr lang="cs-CZ" dirty="0"/>
              <a:t> odpovídala periodě vnitřního rotoru.</a:t>
            </a:r>
          </a:p>
          <a:p>
            <a:r>
              <a:rPr lang="cs-CZ" dirty="0"/>
              <a:t>K modulování se používají látky s vysokou permeabilitou a počet modulátorových nástavců musí být roven součtu vnitřních a vnějších pólových párů.</a:t>
            </a:r>
          </a:p>
          <a:p>
            <a:endParaRPr lang="cs-CZ" dirty="0"/>
          </a:p>
          <a:p>
            <a:r>
              <a:rPr lang="cs-CZ" dirty="0"/>
              <a:t>Modulace funguje tak, že každý modulátorový nástavec je posunut o krapet menší úhel, než je úhel mezi vnějšími pólovými páry.</a:t>
            </a:r>
          </a:p>
          <a:p>
            <a:r>
              <a:rPr lang="cs-CZ" dirty="0"/>
              <a:t>Tím získáváme plynulou vlnu, jejíž perioda je stejná jako perioda vnitřního rotoru.</a:t>
            </a:r>
          </a:p>
          <a:p>
            <a:r>
              <a:rPr lang="cs-CZ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2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No a nyní se dostáváme k mému vlastnímu návrhu.</a:t>
            </a:r>
          </a:p>
          <a:p>
            <a:r>
              <a:rPr lang="cs-CZ" dirty="0"/>
              <a:t>Jedná se o modulátorovou převodovku s převodem 1:3.</a:t>
            </a:r>
          </a:p>
          <a:p>
            <a:r>
              <a:rPr lang="cs-CZ" dirty="0"/>
              <a:t>Byla navržena v programu </a:t>
            </a:r>
            <a:r>
              <a:rPr lang="cs-CZ" dirty="0" err="1"/>
              <a:t>Fusion</a:t>
            </a:r>
            <a:r>
              <a:rPr lang="cs-CZ" dirty="0"/>
              <a:t> 360 a skládá se z 5 částí.</a:t>
            </a:r>
          </a:p>
          <a:p>
            <a:r>
              <a:rPr lang="cs-CZ" dirty="0"/>
              <a:t>Vnitřní rotor má 4 PP, vnější 12 PP a tedy 16 modulátorových nástavců.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detail a řez návrhem.</a:t>
            </a:r>
          </a:p>
          <a:p>
            <a:r>
              <a:rPr lang="cs-CZ" dirty="0"/>
              <a:t>Vlevo vidíme modulátor s drážkami na vložení nástavců.</a:t>
            </a:r>
          </a:p>
          <a:p>
            <a:r>
              <a:rPr lang="cs-CZ" dirty="0"/>
              <a:t>Uprostřed je vnější rotor, který v sobě má 24 otvorů pro magnety.</a:t>
            </a:r>
          </a:p>
          <a:p>
            <a:r>
              <a:rPr lang="cs-CZ" dirty="0"/>
              <a:t>Vpravo je vidět řez modelem.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2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0.png"/><Relationship Id="rId7" Type="http://schemas.openxmlformats.org/officeDocument/2006/relationships/image" Target="../media/image1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600" dirty="0"/>
              <a:t>Drag – </a:t>
            </a:r>
            <a:r>
              <a:rPr lang="cs-CZ" sz="3600" dirty="0" err="1"/>
              <a:t>Comparison</a:t>
            </a:r>
            <a:r>
              <a:rPr lang="cs-CZ" sz="3600" dirty="0"/>
              <a:t> </a:t>
            </a:r>
            <a:r>
              <a:rPr lang="en-US" sz="3600" dirty="0"/>
              <a:t>with measurement</a:t>
            </a:r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318504" y="1878266"/>
            <a:ext cx="5777495" cy="3891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3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079E2E9-64CF-A94E-A758-8E642F6C74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6207158" y="1802710"/>
            <a:ext cx="6016162" cy="4089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538D88-D52B-9A6F-C3D6-8DA18D6FCCAE}"/>
              </a:ext>
            </a:extLst>
          </p:cNvPr>
          <p:cNvSpPr txBox="1"/>
          <p:nvPr/>
        </p:nvSpPr>
        <p:spPr>
          <a:xfrm>
            <a:off x="4990471" y="1324889"/>
            <a:ext cx="224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decay</a:t>
            </a:r>
            <a:r>
              <a:rPr lang="cs-CZ" b="1" dirty="0"/>
              <a:t> in </a:t>
            </a:r>
            <a:r>
              <a:rPr lang="cs-CZ" b="1" dirty="0" err="1"/>
              <a:t>time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68339-9366-91CC-1345-BC55D1FD9062}"/>
              </a:ext>
            </a:extLst>
          </p:cNvPr>
          <p:cNvSpPr txBox="1"/>
          <p:nvPr/>
        </p:nvSpPr>
        <p:spPr>
          <a:xfrm>
            <a:off x="7359224" y="1608752"/>
            <a:ext cx="41360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In a „quasi-</a:t>
            </a:r>
            <a:r>
              <a:rPr lang="cs-CZ" dirty="0" err="1"/>
              <a:t>homogenous</a:t>
            </a:r>
            <a:r>
              <a:rPr lang="cs-CZ" dirty="0"/>
              <a:t>“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4D8CE-7099-5BCF-CBA9-D45506C98159}"/>
              </a:ext>
            </a:extLst>
          </p:cNvPr>
          <p:cNvSpPr txBox="1"/>
          <p:nvPr/>
        </p:nvSpPr>
        <p:spPr>
          <a:xfrm>
            <a:off x="1820566" y="1644099"/>
            <a:ext cx="30535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No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magnetid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905B8-1DED-8518-1B83-395A6F1E1349}"/>
                  </a:ext>
                </a:extLst>
              </p:cNvPr>
              <p:cNvSpPr txBox="1"/>
              <p:nvPr/>
            </p:nvSpPr>
            <p:spPr>
              <a:xfrm rot="16200000">
                <a:off x="-1208254" y="3639181"/>
                <a:ext cx="30535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cs-CZ" dirty="0" err="1"/>
                  <a:t>Angular</a:t>
                </a:r>
                <a:r>
                  <a:rPr lang="cs-CZ" dirty="0"/>
                  <a:t> </a:t>
                </a:r>
                <a:r>
                  <a:rPr lang="cs-CZ" dirty="0" err="1"/>
                  <a:t>velocity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[rad/s]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905B8-1DED-8518-1B83-395A6F1E1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8254" y="3639181"/>
                <a:ext cx="3053515" cy="369332"/>
              </a:xfrm>
              <a:prstGeom prst="rect">
                <a:avLst/>
              </a:prstGeom>
              <a:blipFill>
                <a:blip r:embed="rId5"/>
                <a:stretch>
                  <a:fillRect l="-9836" r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0009E4-67F5-8B0B-2E06-687AD3BBF621}"/>
                  </a:ext>
                </a:extLst>
              </p:cNvPr>
              <p:cNvSpPr txBox="1"/>
              <p:nvPr/>
            </p:nvSpPr>
            <p:spPr>
              <a:xfrm>
                <a:off x="291159" y="5631216"/>
                <a:ext cx="6112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cs-CZ" dirty="0"/>
                  <a:t>Time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cs-CZ" dirty="0"/>
                  <a:t> [s]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0009E4-67F5-8B0B-2E06-687AD3B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59" y="5631216"/>
                <a:ext cx="611232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279A42-30C7-3791-FCA2-F145905DB90F}"/>
                  </a:ext>
                </a:extLst>
              </p:cNvPr>
              <p:cNvSpPr txBox="1"/>
              <p:nvPr/>
            </p:nvSpPr>
            <p:spPr>
              <a:xfrm>
                <a:off x="6159075" y="5753847"/>
                <a:ext cx="6112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cs-CZ" dirty="0"/>
                  <a:t>Time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cs-CZ" dirty="0"/>
                  <a:t> [s]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279A42-30C7-3791-FCA2-F145905DB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075" y="5753847"/>
                <a:ext cx="6112328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65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b="1" dirty="0"/>
          </a:p>
          <a:p>
            <a:r>
              <a:rPr lang="cs-CZ" b="1" dirty="0" err="1"/>
              <a:t>Qualitative</a:t>
            </a:r>
            <a:r>
              <a:rPr lang="cs-CZ" b="1" dirty="0"/>
              <a:t> notes:</a:t>
            </a:r>
            <a:endParaRPr lang="cs-CZ" dirty="0"/>
          </a:p>
          <a:p>
            <a:pPr lvl="1"/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higher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pPr lvl="1"/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 err="1"/>
              <a:t>Observed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cubic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RK4 </a:t>
            </a:r>
            <a:r>
              <a:rPr lang="cs-CZ" dirty="0" err="1"/>
              <a:t>method</a:t>
            </a:r>
            <a:endParaRPr lang="cs-CZ" dirty="0"/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298809" cy="4333805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Oscillations</a:t>
                </a:r>
                <a:r>
                  <a:rPr lang="cs-CZ" dirty="0"/>
                  <a:t> </a:t>
                </a:r>
                <a:r>
                  <a:rPr lang="cs-CZ" dirty="0" err="1"/>
                  <a:t>around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driving</a:t>
                </a:r>
                <a:r>
                  <a:rPr lang="cs-CZ" dirty="0"/>
                  <a:t> </a:t>
                </a:r>
                <a:r>
                  <a:rPr lang="cs-CZ" dirty="0" err="1"/>
                  <a:t>velocity</a:t>
                </a:r>
                <a:r>
                  <a:rPr lang="cs-CZ" dirty="0"/>
                  <a:t> </a:t>
                </a:r>
                <a:r>
                  <a:rPr lang="cs-CZ" dirty="0" err="1"/>
                  <a:t>equllibrium</a:t>
                </a:r>
                <a:r>
                  <a:rPr lang="cs-CZ" dirty="0"/>
                  <a:t> </a:t>
                </a:r>
                <a:r>
                  <a:rPr lang="cs-CZ" dirty="0" err="1"/>
                  <a:t>were</a:t>
                </a:r>
                <a:r>
                  <a:rPr lang="cs-CZ" dirty="0"/>
                  <a:t> </a:t>
                </a:r>
                <a:r>
                  <a:rPr lang="cs-CZ" dirty="0" err="1"/>
                  <a:t>both</a:t>
                </a:r>
                <a:r>
                  <a:rPr lang="cs-CZ" dirty="0"/>
                  <a:t> </a:t>
                </a:r>
                <a:r>
                  <a:rPr lang="cs-CZ" b="1" dirty="0" err="1"/>
                  <a:t>observed</a:t>
                </a:r>
                <a:r>
                  <a:rPr lang="cs-CZ" b="1" dirty="0"/>
                  <a:t> and </a:t>
                </a:r>
                <a:r>
                  <a:rPr lang="cs-CZ" b="1" dirty="0" err="1"/>
                  <a:t>simulated</a:t>
                </a:r>
                <a:endParaRPr lang="cs-CZ" b="1" dirty="0"/>
              </a:p>
              <a:p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amplitudes</a:t>
                </a:r>
                <a:r>
                  <a:rPr lang="cs-CZ" i="1" dirty="0"/>
                  <a:t>/</a:t>
                </a:r>
                <a:r>
                  <a:rPr lang="cs-CZ" i="1" dirty="0" err="1"/>
                  <a:t>frequencies</a:t>
                </a:r>
                <a:r>
                  <a:rPr lang="cs-CZ" i="1" dirty="0"/>
                  <a:t> </a:t>
                </a:r>
                <a:r>
                  <a:rPr lang="cs-CZ" i="1" dirty="0" err="1"/>
                  <a:t>match</a:t>
                </a:r>
                <a:r>
                  <a:rPr lang="cs-CZ" i="1" dirty="0"/>
                  <a:t> </a:t>
                </a:r>
                <a:r>
                  <a:rPr lang="cs-CZ" i="1" dirty="0" err="1"/>
                  <a:t>somewhat</a:t>
                </a:r>
                <a:r>
                  <a:rPr lang="cs-CZ" i="1" dirty="0"/>
                  <a:t> (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±15%</m:t>
                    </m:r>
                  </m:oMath>
                </a14:m>
                <a:r>
                  <a:rPr lang="cs-CZ" i="1" dirty="0"/>
                  <a:t>), but </a:t>
                </a:r>
                <a:r>
                  <a:rPr lang="cs-CZ" i="1" dirty="0" err="1"/>
                  <a:t>our</a:t>
                </a:r>
                <a:r>
                  <a:rPr lang="cs-CZ" i="1" dirty="0"/>
                  <a:t> </a:t>
                </a:r>
                <a:r>
                  <a:rPr lang="cs-CZ" i="1" dirty="0" err="1"/>
                  <a:t>measuring</a:t>
                </a:r>
                <a:r>
                  <a:rPr lang="cs-CZ" i="1" dirty="0"/>
                  <a:t> </a:t>
                </a:r>
                <a:r>
                  <a:rPr lang="cs-CZ" i="1" dirty="0" err="1"/>
                  <a:t>accuracy</a:t>
                </a:r>
                <a:r>
                  <a:rPr lang="cs-CZ" i="1" dirty="0"/>
                  <a:t> </a:t>
                </a:r>
                <a:r>
                  <a:rPr lang="cs-CZ" i="1" dirty="0" err="1"/>
                  <a:t>isn‘t</a:t>
                </a:r>
                <a:r>
                  <a:rPr lang="cs-CZ" i="1" dirty="0"/>
                  <a:t> </a:t>
                </a:r>
                <a:r>
                  <a:rPr lang="cs-CZ" i="1" dirty="0" err="1"/>
                  <a:t>telling</a:t>
                </a:r>
                <a:r>
                  <a:rPr lang="cs-CZ" i="1" dirty="0"/>
                  <a:t> </a:t>
                </a:r>
                <a:r>
                  <a:rPr lang="cs-CZ" i="1" dirty="0" err="1"/>
                  <a:t>of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microscopic</a:t>
                </a:r>
                <a:r>
                  <a:rPr lang="cs-CZ" i="1" dirty="0"/>
                  <a:t> </a:t>
                </a:r>
                <a:r>
                  <a:rPr lang="cs-CZ" i="1" dirty="0" err="1"/>
                  <a:t>behaviour</a:t>
                </a:r>
                <a:endParaRPr lang="cs-CZ" i="1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main</a:t>
                </a:r>
                <a:r>
                  <a:rPr lang="cs-CZ" dirty="0"/>
                  <a:t> cause </a:t>
                </a:r>
                <a:r>
                  <a:rPr lang="cs-CZ" dirty="0" err="1"/>
                  <a:t>for</a:t>
                </a:r>
                <a:r>
                  <a:rPr lang="cs-CZ" dirty="0"/>
                  <a:t> </a:t>
                </a:r>
                <a:r>
                  <a:rPr lang="cs-CZ" dirty="0" err="1"/>
                  <a:t>this</a:t>
                </a:r>
                <a:r>
                  <a:rPr lang="cs-CZ" dirty="0"/>
                  <a:t> </a:t>
                </a:r>
                <a:r>
                  <a:rPr lang="cs-CZ" dirty="0" err="1"/>
                  <a:t>mismatch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poor</a:t>
                </a:r>
                <a:r>
                  <a:rPr lang="cs-CZ" b="1" dirty="0"/>
                  <a:t> </a:t>
                </a:r>
                <a:r>
                  <a:rPr lang="cs-CZ" b="1" dirty="0" err="1"/>
                  <a:t>quality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</a:t>
                </a:r>
                <a:r>
                  <a:rPr lang="cs-CZ" b="1" dirty="0"/>
                  <a:t> </a:t>
                </a:r>
                <a:r>
                  <a:rPr lang="cs-CZ" b="1" dirty="0" err="1"/>
                  <a:t>ball</a:t>
                </a:r>
                <a:r>
                  <a:rPr lang="cs-CZ" b="1" dirty="0"/>
                  <a:t> </a:t>
                </a:r>
                <a:r>
                  <a:rPr lang="cs-CZ" b="1" dirty="0" err="1"/>
                  <a:t>bearings</a:t>
                </a:r>
                <a:r>
                  <a:rPr lang="cs-CZ" dirty="0"/>
                  <a:t> and </a:t>
                </a:r>
                <a:r>
                  <a:rPr lang="cs-CZ" b="1" dirty="0" err="1"/>
                  <a:t>inconsistent</a:t>
                </a:r>
                <a:r>
                  <a:rPr lang="cs-CZ" b="1" dirty="0"/>
                  <a:t> drag </a:t>
                </a:r>
                <a:r>
                  <a:rPr lang="cs-CZ" b="1" dirty="0" err="1"/>
                  <a:t>coefficiets</a:t>
                </a:r>
                <a:r>
                  <a:rPr lang="cs-CZ" b="1" dirty="0"/>
                  <a:t> </a:t>
                </a:r>
                <a:r>
                  <a:rPr lang="cs-CZ" dirty="0" err="1"/>
                  <a:t>between</a:t>
                </a:r>
                <a:r>
                  <a:rPr lang="cs-CZ" dirty="0"/>
                  <a:t> </a:t>
                </a:r>
                <a:r>
                  <a:rPr lang="cs-CZ" dirty="0" err="1"/>
                  <a:t>spinners</a:t>
                </a:r>
                <a:endParaRPr lang="en-US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298809" cy="4333805"/>
              </a:xfrm>
              <a:blipFill>
                <a:blip r:embed="rId3"/>
                <a:stretch>
                  <a:fillRect l="-1418" t="-1547" r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FC86C3-9B94-AB08-8DB8-A88C1544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categorization	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14FDA1-B649-F3C5-85AE-09389C18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5BC496-F956-E98E-DC68-AAAB26BF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E37AE-B7FF-A6F0-6713-7E7817FB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5258BB7D-2772-33BB-6512-0EC472F80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ástupný obsah 10">
                <a:extLst>
                  <a:ext uri="{FF2B5EF4-FFF2-40B4-BE49-F238E27FC236}">
                    <a16:creationId xmlns:a16="http://schemas.microsoft.com/office/drawing/2014/main" id="{5D1AF0E3-4D8D-902F-5148-777433A7BA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3931920" cy="4444338"/>
              </a:xfrm>
            </p:spPr>
            <p:txBody>
              <a:bodyPr/>
              <a:lstStyle/>
              <a:p>
                <a:r>
                  <a:rPr lang="cs-CZ" dirty="0"/>
                  <a:t>Simulating </a:t>
                </a:r>
                <a:r>
                  <a:rPr lang="cs-CZ" dirty="0" err="1"/>
                  <a:t>behaviours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:r>
                  <a:rPr lang="cs-CZ" dirty="0" err="1"/>
                  <a:t>parameters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0" dirty="0" err="1"/>
                  <a:t>Starting</a:t>
                </a:r>
                <a:r>
                  <a:rPr lang="cs-CZ" b="0" dirty="0"/>
                  <a:t> </a:t>
                </a:r>
                <a:r>
                  <a:rPr lang="cs-CZ" b="0" dirty="0" err="1"/>
                  <a:t>velocity</a:t>
                </a:r>
                <a:r>
                  <a:rPr lang="cs-CZ" b="0" dirty="0"/>
                  <a:t>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𝑑𝑟𝑖𝑣𝑒𝑛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𝑑𝑟𝑖𝑣𝑖𝑛𝑔</m:t>
                            </m:r>
                          </m:sub>
                        </m:sSub>
                      </m:den>
                    </m:f>
                  </m:oMath>
                </a14:m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</m:oMath>
                </a14:m>
                <a:endParaRPr lang="cs-CZ" b="0" dirty="0"/>
              </a:p>
              <a:p>
                <a:pPr lvl="1"/>
                <a:r>
                  <a:rPr lang="cs-CZ" dirty="0"/>
                  <a:t>Distance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cs-CZ" dirty="0"/>
              </a:p>
              <a:p>
                <a:r>
                  <a:rPr lang="cs-CZ" dirty="0" err="1"/>
                  <a:t>Automated</a:t>
                </a:r>
                <a:r>
                  <a:rPr lang="cs-CZ" dirty="0"/>
                  <a:t> </a:t>
                </a:r>
                <a:r>
                  <a:rPr lang="cs-CZ" dirty="0" err="1"/>
                  <a:t>categorization</a:t>
                </a:r>
                <a:r>
                  <a:rPr lang="cs-CZ" dirty="0"/>
                  <a:t> </a:t>
                </a:r>
                <a:r>
                  <a:rPr lang="cs-CZ" dirty="0" err="1"/>
                  <a:t>using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dirty="0"/>
                  <a:t>Standard </a:t>
                </a:r>
                <a:r>
                  <a:rPr lang="cs-CZ" dirty="0" err="1"/>
                  <a:t>deviation</a:t>
                </a:r>
                <a:endParaRPr lang="cs-CZ" dirty="0"/>
              </a:p>
              <a:p>
                <a:pPr lvl="1"/>
                <a:r>
                  <a:rPr lang="cs-CZ" dirty="0" err="1"/>
                  <a:t>Linear</a:t>
                </a:r>
                <a:r>
                  <a:rPr lang="cs-CZ" dirty="0"/>
                  <a:t> fit </a:t>
                </a:r>
                <a:r>
                  <a:rPr lang="cs-CZ" dirty="0" err="1"/>
                  <a:t>slope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Passing</a:t>
                </a:r>
                <a:r>
                  <a:rPr lang="cs-CZ" dirty="0"/>
                  <a:t> </a:t>
                </a:r>
                <a:r>
                  <a:rPr lang="cs-CZ" dirty="0" err="1"/>
                  <a:t>through</a:t>
                </a:r>
                <a:r>
                  <a:rPr lang="cs-CZ" dirty="0"/>
                  <a:t> 0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Zástupný obsah 10">
                <a:extLst>
                  <a:ext uri="{FF2B5EF4-FFF2-40B4-BE49-F238E27FC236}">
                    <a16:creationId xmlns:a16="http://schemas.microsoft.com/office/drawing/2014/main" id="{5D1AF0E3-4D8D-902F-5148-777433A7B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3931920" cy="4444338"/>
              </a:xfrm>
              <a:blipFill>
                <a:blip r:embed="rId2"/>
                <a:stretch>
                  <a:fillRect l="-1550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Zástupný obsah 8" descr="Obsah obrázku text, snímek obrazovky, diagram, Písmo&#10;&#10;Popis byl vytvořen automaticky">
            <a:extLst>
              <a:ext uri="{FF2B5EF4-FFF2-40B4-BE49-F238E27FC236}">
                <a16:creationId xmlns:a16="http://schemas.microsoft.com/office/drawing/2014/main" id="{BBFBBB69-B2E9-6CD1-C719-82F62513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-1706" r="3798" b="2279"/>
          <a:stretch/>
        </p:blipFill>
        <p:spPr>
          <a:xfrm>
            <a:off x="5135231" y="1358279"/>
            <a:ext cx="7021600" cy="49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8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41FC86C3-9B94-AB08-8DB8-A88C154448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41FC86C3-9B94-AB08-8DB8-A88C15444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14FDA1-B649-F3C5-85AE-09389C18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5BC496-F956-E98E-DC68-AAAB26BF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E37AE-B7FF-A6F0-6713-7E7817FB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5258BB7D-2772-33BB-6512-0EC472F80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A807148-D8AC-35AD-DF7E-4510D48D46FB}"/>
              </a:ext>
            </a:extLst>
          </p:cNvPr>
          <p:cNvSpPr/>
          <p:nvPr/>
        </p:nvSpPr>
        <p:spPr>
          <a:xfrm>
            <a:off x="-550985" y="1324708"/>
            <a:ext cx="12895383" cy="59962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Zástupný obsah 8" descr="Obsah obrázku text, snímek obrazovky, grafický design, Grafika&#10;&#10;Popis byl vytvořen automaticky">
            <a:extLst>
              <a:ext uri="{FF2B5EF4-FFF2-40B4-BE49-F238E27FC236}">
                <a16:creationId xmlns:a16="http://schemas.microsoft.com/office/drawing/2014/main" id="{49BAB473-9BE6-F718-9DF7-1CE86EE90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5678" r="9897" b="3332"/>
          <a:stretch/>
        </p:blipFill>
        <p:spPr>
          <a:xfrm>
            <a:off x="3465976" y="1225691"/>
            <a:ext cx="8655684" cy="5753777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49C60914-FD16-A5AB-843A-1A7147B99E35}"/>
              </a:ext>
            </a:extLst>
          </p:cNvPr>
          <p:cNvSpPr txBox="1"/>
          <p:nvPr/>
        </p:nvSpPr>
        <p:spPr>
          <a:xfrm>
            <a:off x="117230" y="1664676"/>
            <a:ext cx="32772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stable</a:t>
            </a:r>
            <a:r>
              <a:rPr lang="cs-CZ" b="1" dirty="0"/>
              <a:t> interval </a:t>
            </a:r>
            <a:r>
              <a:rPr lang="cs-CZ" b="1" dirty="0" err="1"/>
              <a:t>size</a:t>
            </a:r>
            <a:r>
              <a:rPr lang="cs-CZ" b="1" dirty="0"/>
              <a:t> </a:t>
            </a:r>
            <a:r>
              <a:rPr lang="cs-CZ" b="1" dirty="0" err="1"/>
              <a:t>tapers</a:t>
            </a:r>
            <a:r>
              <a:rPr lang="cs-CZ" b="1" dirty="0"/>
              <a:t> </a:t>
            </a:r>
            <a:r>
              <a:rPr lang="cs-CZ" b="1" dirty="0" err="1"/>
              <a:t>off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increasing</a:t>
            </a:r>
            <a:r>
              <a:rPr lang="cs-CZ" b="1" dirty="0"/>
              <a:t> distance</a:t>
            </a:r>
          </a:p>
          <a:p>
            <a:endParaRPr lang="cs-CZ" dirty="0"/>
          </a:p>
          <a:p>
            <a:r>
              <a:rPr lang="cs-CZ" b="1" dirty="0" err="1"/>
              <a:t>Critical</a:t>
            </a:r>
            <a:r>
              <a:rPr lang="cs-CZ" b="1" dirty="0"/>
              <a:t> line</a:t>
            </a:r>
            <a:r>
              <a:rPr lang="cs-CZ" dirty="0"/>
              <a:t> </a:t>
            </a:r>
            <a:r>
              <a:rPr lang="cs-CZ" dirty="0" err="1"/>
              <a:t>between</a:t>
            </a:r>
            <a:r>
              <a:rPr lang="cs-CZ" dirty="0"/>
              <a:t> </a:t>
            </a:r>
            <a:r>
              <a:rPr lang="cs-CZ" b="1" dirty="0"/>
              <a:t>chaos</a:t>
            </a:r>
            <a:r>
              <a:rPr lang="cs-CZ" dirty="0"/>
              <a:t> and </a:t>
            </a:r>
            <a:r>
              <a:rPr lang="cs-CZ" b="1" dirty="0" err="1"/>
              <a:t>weak</a:t>
            </a:r>
            <a:r>
              <a:rPr lang="cs-CZ" b="1" dirty="0"/>
              <a:t> </a:t>
            </a:r>
            <a:r>
              <a:rPr lang="cs-CZ" b="1" dirty="0" err="1"/>
              <a:t>interaction</a:t>
            </a:r>
            <a:endParaRPr lang="cs-CZ" b="1" dirty="0"/>
          </a:p>
          <a:p>
            <a:endParaRPr lang="cs-CZ" b="1" dirty="0"/>
          </a:p>
          <a:p>
            <a:r>
              <a:rPr lang="cs-CZ" dirty="0" err="1"/>
              <a:t>Increasing</a:t>
            </a:r>
            <a:r>
              <a:rPr lang="cs-CZ" dirty="0"/>
              <a:t> mode </a:t>
            </a:r>
            <a:r>
              <a:rPr lang="cs-CZ" b="1" dirty="0" err="1"/>
              <a:t>islands</a:t>
            </a:r>
            <a:r>
              <a:rPr lang="cs-CZ" b="1" dirty="0"/>
              <a:t>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in </a:t>
            </a:r>
            <a:r>
              <a:rPr lang="cs-CZ" b="1" dirty="0" err="1"/>
              <a:t>size</a:t>
            </a:r>
            <a:endParaRPr lang="cs-CZ" b="1" dirty="0"/>
          </a:p>
          <a:p>
            <a:endParaRPr lang="cs-CZ" b="1" dirty="0"/>
          </a:p>
          <a:p>
            <a:r>
              <a:rPr lang="cs-CZ" dirty="0"/>
              <a:t>Non-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observed</a:t>
            </a:r>
            <a:endParaRPr lang="cs-CZ" dirty="0"/>
          </a:p>
          <a:p>
            <a:endParaRPr lang="cs-CZ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799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Zástupný obsah 8" descr="Obsah obrázku text, snímek obrazovky, diagram, Barevnost&#10;&#10;Popis byl vytvořen automaticky">
            <a:extLst>
              <a:ext uri="{FF2B5EF4-FFF2-40B4-BE49-F238E27FC236}">
                <a16:creationId xmlns:a16="http://schemas.microsoft.com/office/drawing/2014/main" id="{ACC993BC-26A0-46EF-E5F1-D18F3CC2F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3692" r="12999" b="4847"/>
          <a:stretch/>
        </p:blipFill>
        <p:spPr>
          <a:xfrm>
            <a:off x="0" y="1346627"/>
            <a:ext cx="6342185" cy="4960388"/>
          </a:xfr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9F41C0-B41A-BA7E-2EAA-87A136BC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6E53A63-C3E0-8C57-788C-454A310B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F0373D-DC4B-5A4E-01ED-32365E0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600C8076-4358-37CE-D504-0AB998E82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pic>
        <p:nvPicPr>
          <p:cNvPr id="11" name="Obrázek 10" descr="Obsah obrázku text, diagram, snímek obrazovky, mapa&#10;&#10;Popis byl vytvořen automaticky">
            <a:extLst>
              <a:ext uri="{FF2B5EF4-FFF2-40B4-BE49-F238E27FC236}">
                <a16:creationId xmlns:a16="http://schemas.microsoft.com/office/drawing/2014/main" id="{F978316D-66AA-EE22-358E-454C489C7A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" t="5403" r="13206" b="3755"/>
          <a:stretch/>
        </p:blipFill>
        <p:spPr>
          <a:xfrm>
            <a:off x="6691329" y="1780198"/>
            <a:ext cx="5344753" cy="4161692"/>
          </a:xfrm>
          <a:prstGeom prst="rect">
            <a:avLst/>
          </a:prstGeom>
        </p:spPr>
      </p:pic>
      <p:sp>
        <p:nvSpPr>
          <p:cNvPr id="12" name="Obdélník 11">
            <a:extLst>
              <a:ext uri="{FF2B5EF4-FFF2-40B4-BE49-F238E27FC236}">
                <a16:creationId xmlns:a16="http://schemas.microsoft.com/office/drawing/2014/main" id="{EB8A3381-7075-7CAF-DB9D-1B07C26A447C}"/>
              </a:ext>
            </a:extLst>
          </p:cNvPr>
          <p:cNvSpPr/>
          <p:nvPr/>
        </p:nvSpPr>
        <p:spPr>
          <a:xfrm>
            <a:off x="1688123" y="5511373"/>
            <a:ext cx="785446" cy="150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C2EECD4-1D61-A6C6-B7E4-0231F3A704A1}"/>
              </a:ext>
            </a:extLst>
          </p:cNvPr>
          <p:cNvCxnSpPr>
            <a:cxnSpLocks/>
          </p:cNvCxnSpPr>
          <p:nvPr/>
        </p:nvCxnSpPr>
        <p:spPr>
          <a:xfrm flipV="1">
            <a:off x="2473569" y="2063262"/>
            <a:ext cx="4687933" cy="3448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F4CC70B0-A74F-689F-E07E-57137A9B056B}"/>
              </a:ext>
            </a:extLst>
          </p:cNvPr>
          <p:cNvCxnSpPr>
            <a:cxnSpLocks/>
          </p:cNvCxnSpPr>
          <p:nvPr/>
        </p:nvCxnSpPr>
        <p:spPr>
          <a:xfrm flipV="1">
            <a:off x="2497016" y="5632308"/>
            <a:ext cx="4711380" cy="19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9F41C0-B41A-BA7E-2EAA-87A136BC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6E53A63-C3E0-8C57-788C-454A310B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F0373D-DC4B-5A4E-01ED-32365E0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600C8076-4358-37CE-D504-0AB998E82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pic>
        <p:nvPicPr>
          <p:cNvPr id="8" name="Picture 7" descr="A purple and orange gradient&#10;&#10;Description automatically generated">
            <a:extLst>
              <a:ext uri="{FF2B5EF4-FFF2-40B4-BE49-F238E27FC236}">
                <a16:creationId xmlns:a16="http://schemas.microsoft.com/office/drawing/2014/main" id="{962C33D8-93EF-0690-1D26-C801B62E5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5108" r="12143" b="3961"/>
          <a:stretch/>
        </p:blipFill>
        <p:spPr>
          <a:xfrm>
            <a:off x="2488749" y="1415142"/>
            <a:ext cx="6726821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6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85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49F463-2C1F-18B1-4C1B-3239FACF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2CA3F9-E886-9D39-51C7-43F3E562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710E43-FF16-149A-AEBC-A1856624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8C64E7A5-B06C-F39B-8E43-DE9056324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Chaos</a:t>
            </a:r>
            <a:endParaRPr lang="en-US" dirty="0"/>
          </a:p>
        </p:txBody>
      </p:sp>
      <p:pic>
        <p:nvPicPr>
          <p:cNvPr id="9" name="Zástupný obsah 8" descr="Obsah obrázku text, snímek obrazovky, Barevnost&#10;&#10;Popis byl vytvořen automaticky">
            <a:extLst>
              <a:ext uri="{FF2B5EF4-FFF2-40B4-BE49-F238E27FC236}">
                <a16:creationId xmlns:a16="http://schemas.microsoft.com/office/drawing/2014/main" id="{266497C8-7FFD-3F8D-B496-5EC50E6C5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5416" r="9967" b="3859"/>
          <a:stretch/>
        </p:blipFill>
        <p:spPr>
          <a:xfrm>
            <a:off x="3430166" y="1275882"/>
            <a:ext cx="8421858" cy="5582118"/>
          </a:xfr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622E35AE-239C-3FD1-7442-B2073C52C315}"/>
              </a:ext>
            </a:extLst>
          </p:cNvPr>
          <p:cNvSpPr txBox="1"/>
          <p:nvPr/>
        </p:nvSpPr>
        <p:spPr>
          <a:xfrm>
            <a:off x="117230" y="1664676"/>
            <a:ext cx="3277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stable</a:t>
            </a:r>
            <a:r>
              <a:rPr lang="cs-CZ" b="1" dirty="0"/>
              <a:t> interval </a:t>
            </a:r>
            <a:r>
              <a:rPr lang="cs-CZ" b="1" dirty="0" err="1"/>
              <a:t>size</a:t>
            </a:r>
            <a:r>
              <a:rPr lang="cs-CZ" b="1" dirty="0"/>
              <a:t> </a:t>
            </a:r>
            <a:r>
              <a:rPr lang="cs-CZ" b="1" dirty="0" err="1"/>
              <a:t>tapers</a:t>
            </a:r>
            <a:r>
              <a:rPr lang="cs-CZ" b="1" dirty="0"/>
              <a:t> </a:t>
            </a:r>
            <a:r>
              <a:rPr lang="cs-CZ" b="1" dirty="0" err="1"/>
              <a:t>off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increasing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endParaRPr lang="cs-CZ" b="1" dirty="0"/>
          </a:p>
          <a:p>
            <a:endParaRPr lang="cs-CZ" b="1" dirty="0"/>
          </a:p>
          <a:p>
            <a:r>
              <a:rPr lang="cs-CZ" dirty="0"/>
              <a:t>New, </a:t>
            </a:r>
            <a:r>
              <a:rPr lang="cs-CZ" dirty="0" err="1"/>
              <a:t>previously</a:t>
            </a:r>
            <a:r>
              <a:rPr lang="cs-CZ" dirty="0"/>
              <a:t> </a:t>
            </a:r>
            <a:r>
              <a:rPr lang="cs-CZ" dirty="0" err="1"/>
              <a:t>unobserved</a:t>
            </a:r>
            <a:r>
              <a:rPr lang="cs-CZ" dirty="0"/>
              <a:t>, non-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occured</a:t>
            </a:r>
            <a:r>
              <a:rPr lang="cs-CZ" dirty="0"/>
              <a:t>:</a:t>
            </a:r>
          </a:p>
          <a:p>
            <a:r>
              <a:rPr lang="cs-CZ" dirty="0"/>
              <a:t>3:2, 4:3, 6:5, 2:3</a:t>
            </a:r>
          </a:p>
          <a:p>
            <a:endParaRPr lang="cs-CZ" dirty="0"/>
          </a:p>
          <a:p>
            <a:r>
              <a:rPr lang="cs-CZ" dirty="0" err="1"/>
              <a:t>Fractal-like</a:t>
            </a:r>
            <a:r>
              <a:rPr lang="cs-CZ" dirty="0"/>
              <a:t> </a:t>
            </a:r>
            <a:r>
              <a:rPr lang="cs-CZ" dirty="0" err="1"/>
              <a:t>borders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stability </a:t>
            </a:r>
            <a:r>
              <a:rPr lang="cs-CZ" dirty="0" err="1"/>
              <a:t>island</a:t>
            </a:r>
            <a:r>
              <a:rPr lang="cs-CZ" dirty="0"/>
              <a:t> 1:1 are </a:t>
            </a:r>
            <a:r>
              <a:rPr lang="cs-CZ" dirty="0" err="1"/>
              <a:t>observed</a:t>
            </a:r>
            <a:endParaRPr lang="cs-CZ" dirty="0"/>
          </a:p>
          <a:p>
            <a:endParaRPr lang="cs-CZ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677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85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49F463-2C1F-18B1-4C1B-3239FACF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2CA3F9-E886-9D39-51C7-43F3E562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710E43-FF16-149A-AEBC-A1856624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8C64E7A5-B06C-F39B-8E43-DE9056324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Chaos</a:t>
            </a:r>
            <a:endParaRPr lang="en-US" dirty="0"/>
          </a:p>
        </p:txBody>
      </p:sp>
      <p:pic>
        <p:nvPicPr>
          <p:cNvPr id="11" name="Zástupný obsah 10" descr="Obsah obrázku text, snímek obrazovky, diagram&#10;&#10;Popis byl vytvořen automaticky">
            <a:extLst>
              <a:ext uri="{FF2B5EF4-FFF2-40B4-BE49-F238E27FC236}">
                <a16:creationId xmlns:a16="http://schemas.microsoft.com/office/drawing/2014/main" id="{BFFD0493-41E9-BB8E-82BA-C0484E3EA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2982" r="12185" b="3919"/>
          <a:stretch/>
        </p:blipFill>
        <p:spPr>
          <a:xfrm>
            <a:off x="0" y="1658593"/>
            <a:ext cx="5509846" cy="4370732"/>
          </a:xfrm>
        </p:spPr>
      </p:pic>
      <p:pic>
        <p:nvPicPr>
          <p:cNvPr id="15" name="Obrázek 14" descr="Obsah obrázku text, snímek obrazovky&#10;&#10;Popis byl vytvořen automaticky">
            <a:extLst>
              <a:ext uri="{FF2B5EF4-FFF2-40B4-BE49-F238E27FC236}">
                <a16:creationId xmlns:a16="http://schemas.microsoft.com/office/drawing/2014/main" id="{9FF3A583-7FA3-389C-6648-867F0F6782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4487" r="13610" b="3938"/>
          <a:stretch/>
        </p:blipFill>
        <p:spPr>
          <a:xfrm>
            <a:off x="5509847" y="1743709"/>
            <a:ext cx="6682153" cy="42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</a:t>
            </a:r>
            <a:r>
              <a:rPr lang="cs-CZ" b="1" dirty="0" err="1"/>
              <a:t>one</a:t>
            </a:r>
            <a:r>
              <a:rPr lang="cs-CZ" b="1" dirty="0"/>
              <a:t> </a:t>
            </a:r>
            <a:r>
              <a:rPr lang="en-US" b="1" dirty="0"/>
              <a:t>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</a:t>
            </a:r>
            <a:r>
              <a:rPr lang="cs-CZ" dirty="0"/>
              <a:t> </a:t>
            </a:r>
            <a:r>
              <a:rPr lang="cs-CZ" dirty="0" err="1"/>
              <a:t>wouldn</a:t>
            </a:r>
            <a:r>
              <a:rPr lang="en-US" dirty="0"/>
              <a:t>’t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FF4412-4D6A-2D69-8348-9836D8AE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91" y="3096681"/>
            <a:ext cx="3492409" cy="30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576155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/>
                  <a:t>The </a:t>
                </a:r>
                <a:r>
                  <a:rPr lang="cs-CZ" dirty="0" err="1"/>
                  <a:t>braking</a:t>
                </a:r>
                <a:r>
                  <a:rPr lang="cs-CZ" dirty="0"/>
                  <a:t> </a:t>
                </a:r>
                <a:r>
                  <a:rPr lang="cs-CZ" dirty="0" err="1"/>
                  <a:t>torque</a:t>
                </a:r>
                <a:r>
                  <a:rPr lang="cs-CZ" dirty="0"/>
                  <a:t> </a:t>
                </a:r>
                <a:r>
                  <a:rPr lang="cs-CZ" dirty="0" err="1"/>
                  <a:t>grows</a:t>
                </a:r>
                <a:r>
                  <a:rPr lang="cs-CZ" dirty="0"/>
                  <a:t> </a:t>
                </a:r>
                <a:r>
                  <a:rPr lang="cs-CZ" b="1" dirty="0" err="1"/>
                  <a:t>quadratically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:r>
                  <a:rPr lang="cs-CZ" dirty="0" err="1"/>
                  <a:t>angular</a:t>
                </a:r>
                <a:r>
                  <a:rPr lang="cs-CZ" dirty="0"/>
                  <a:t> </a:t>
                </a:r>
                <a:r>
                  <a:rPr lang="cs-CZ" dirty="0" err="1"/>
                  <a:t>velocity</a:t>
                </a:r>
                <a:endParaRPr lang="cs-CZ" dirty="0"/>
              </a:p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b="1" dirty="0"/>
                  <a:t>not </a:t>
                </a:r>
                <a:r>
                  <a:rPr lang="cs-CZ" b="1" dirty="0" err="1"/>
                  <a:t>awfully</a:t>
                </a:r>
                <a:r>
                  <a:rPr lang="cs-CZ" b="1" dirty="0"/>
                  <a:t> far </a:t>
                </a:r>
                <a:r>
                  <a:rPr lang="cs-CZ" b="1" dirty="0" err="1"/>
                  <a:t>off</a:t>
                </a:r>
                <a:r>
                  <a:rPr lang="cs-CZ" dirty="0"/>
                  <a:t>, but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cs-CZ" b="1" dirty="0"/>
                  <a:t> </a:t>
                </a:r>
                <a:r>
                  <a:rPr lang="cs-CZ" dirty="0"/>
                  <a:t>coeficient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b="1" dirty="0"/>
                  <a:t>very</a:t>
                </a:r>
                <a:r>
                  <a:rPr lang="cs-CZ" dirty="0"/>
                  <a:t> </a:t>
                </a:r>
                <a:r>
                  <a:rPr lang="cs-CZ" b="1" dirty="0" err="1"/>
                  <a:t>debatable</a:t>
                </a:r>
                <a:r>
                  <a:rPr lang="cs-CZ" dirty="0"/>
                  <a:t>, </a:t>
                </a:r>
                <a:r>
                  <a:rPr lang="cs-CZ" dirty="0" err="1"/>
                  <a:t>which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why</a:t>
                </a:r>
                <a:r>
                  <a:rPr lang="cs-CZ" dirty="0"/>
                  <a:t> </a:t>
                </a:r>
                <a:r>
                  <a:rPr lang="cs-CZ" dirty="0" err="1"/>
                  <a:t>we</a:t>
                </a:r>
                <a:r>
                  <a:rPr lang="cs-CZ" dirty="0"/>
                  <a:t> </a:t>
                </a:r>
                <a:r>
                  <a:rPr lang="cs-CZ" dirty="0" err="1"/>
                  <a:t>didn‘t</a:t>
                </a:r>
                <a:r>
                  <a:rPr lang="cs-CZ" dirty="0"/>
                  <a:t> use </a:t>
                </a:r>
                <a:r>
                  <a:rPr lang="cs-CZ" dirty="0" err="1"/>
                  <a:t>this</a:t>
                </a:r>
                <a:r>
                  <a:rPr lang="cs-CZ" dirty="0"/>
                  <a:t> in </a:t>
                </a:r>
                <a:r>
                  <a:rPr lang="cs-CZ" dirty="0" err="1"/>
                  <a:t>the</a:t>
                </a:r>
                <a:r>
                  <a:rPr lang="cs-CZ" dirty="0"/>
                  <a:t> end</a:t>
                </a:r>
                <a:endParaRPr lang="cs-CZ" b="1" dirty="0"/>
              </a:p>
              <a:p>
                <a:pPr marL="0" indent="0">
                  <a:buNone/>
                </a:pPr>
                <a:endParaRPr lang="cs-CZ" b="1" dirty="0"/>
              </a:p>
              <a:p>
                <a:pPr marL="0" indent="0">
                  <a:buNone/>
                </a:pPr>
                <a:r>
                  <a:rPr lang="cs-CZ" b="1" dirty="0" err="1"/>
                  <a:t>We</a:t>
                </a:r>
                <a:r>
                  <a:rPr lang="cs-CZ" b="1" dirty="0"/>
                  <a:t> </a:t>
                </a:r>
                <a:r>
                  <a:rPr lang="cs-CZ" b="1" dirty="0" err="1"/>
                  <a:t>can</a:t>
                </a:r>
                <a:r>
                  <a:rPr lang="cs-CZ" b="1" dirty="0"/>
                  <a:t> use </a:t>
                </a:r>
                <a:r>
                  <a:rPr lang="cs-CZ" b="1" dirty="0" err="1"/>
                  <a:t>this</a:t>
                </a:r>
                <a:r>
                  <a:rPr lang="cs-CZ" b="1" dirty="0"/>
                  <a:t> to </a:t>
                </a:r>
                <a:r>
                  <a:rPr lang="cs-CZ" b="1" dirty="0" err="1"/>
                  <a:t>get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torque</a:t>
                </a:r>
                <a:r>
                  <a:rPr lang="cs-CZ" b="1" dirty="0"/>
                  <a:t> </a:t>
                </a:r>
                <a:r>
                  <a:rPr lang="cs-CZ" b="1" dirty="0" err="1"/>
                  <a:t>transferred</a:t>
                </a:r>
                <a:r>
                  <a:rPr lang="cs-CZ" b="1" dirty="0"/>
                  <a:t> to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coupled</a:t>
                </a:r>
                <a:r>
                  <a:rPr lang="cs-CZ" b="1" dirty="0"/>
                  <a:t> </a:t>
                </a:r>
                <a:r>
                  <a:rPr lang="cs-CZ" b="1" dirty="0" err="1"/>
                  <a:t>spinner</a:t>
                </a:r>
                <a:endParaRPr lang="cs-CZ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576155" cy="4444338"/>
              </a:xfrm>
              <a:blipFill>
                <a:blip r:embed="rId3"/>
                <a:stretch>
                  <a:fillRect l="-3329" t="-1509" r="-2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0AEB9-0F1E-E396-E080-90A15AF015D3}"/>
                  </a:ext>
                </a:extLst>
              </p:cNvPr>
              <p:cNvSpPr txBox="1"/>
              <p:nvPr/>
            </p:nvSpPr>
            <p:spPr>
              <a:xfrm>
                <a:off x="1316944" y="4703335"/>
                <a:ext cx="3265941" cy="6101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𝑏𝑟𝑎𝑘𝑖𝑛𝑔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cs-CZ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𝑏𝑟𝑎𝑘𝑖𝑛𝑔</m:t>
                          </m:r>
                        </m:sub>
                      </m:sSub>
                      <m:r>
                        <a:rPr lang="cs-CZ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−4.09⋅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sSup>
                        <m:sSup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0AEB9-0F1E-E396-E080-90A15AF01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944" y="4703335"/>
                <a:ext cx="3265941" cy="610167"/>
              </a:xfrm>
              <a:prstGeom prst="rect">
                <a:avLst/>
              </a:prstGeom>
              <a:blipFill>
                <a:blip r:embed="rId5"/>
                <a:stretch>
                  <a:fillRect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172E-9114-FCFA-977E-831ACCE2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BDD1D-5BA6-D4AD-1724-3CD9738E7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e>
                    </m:rad>
                    <m:func>
                      <m:func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𝛼𝛾</m:t>
                                </m:r>
                              </m:e>
                            </m:rad>
                            <m:d>
                              <m:dPr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br>
                  <a:rPr lang="cs-CZ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cs-CZ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cs-CZ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cs-CZ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cs-CZ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cs-CZ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func>
                      </m:num>
                      <m:den>
                        <m:rad>
                          <m:radPr>
                            <m:degHide m:val="on"/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𝛼𝛾</m:t>
                            </m:r>
                          </m:e>
                        </m:rad>
                      </m:den>
                    </m:f>
                  </m:oMath>
                </a14:m>
                <a:endParaRPr lang="cs-CZ" b="0" i="1" dirty="0">
                  <a:latin typeface="Cambria Math" panose="02040503050406030204" pitchFamily="18" charset="0"/>
                </a:endParaRPr>
              </a:p>
              <a:p>
                <a:endParaRPr lang="cs-CZ" dirty="0"/>
              </a:p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𝐼</m:t>
                    </m:r>
                    <m:acc>
                      <m:accPr>
                        <m:chr m:val="̇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cs-CZ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cs-CZ" b="0" i="0" smtClean="0"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𝛼𝛾</m:t>
                                </m:r>
                              </m:e>
                            </m:rad>
                            <m:d>
                              <m:dPr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cs-CZ" b="0" dirty="0"/>
              </a:p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cs-CZ"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cs-CZ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cs-CZ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cs-CZ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cs-CZ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cs-CZ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num>
                                          <m:den>
                                            <m:r>
                                              <a:rPr lang="cs-CZ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cs-CZ" dirty="0"/>
              </a:p>
              <a:p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BDD1D-5BA6-D4AD-1724-3CD9738E7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58B2B-11A3-E2D4-94F7-55CAF3C6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3E65D-7F11-EB09-B98D-2CEE07CE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95912-72FA-1698-24EB-24F72AB0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15284D-75C6-2E59-D924-AD354DD0A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4F6381-97B1-4636-5CE1-00D98B1E7410}"/>
                  </a:ext>
                </a:extLst>
              </p:cNvPr>
              <p:cNvSpPr txBox="1"/>
              <p:nvPr/>
            </p:nvSpPr>
            <p:spPr>
              <a:xfrm>
                <a:off x="7935686" y="4397830"/>
                <a:ext cx="2492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cs-CZ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cs-CZ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cs-CZ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cs-C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cs-CZ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cs-CZ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cs-C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cs-CZ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4F6381-97B1-4636-5CE1-00D98B1E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686" y="4397830"/>
                <a:ext cx="2492349" cy="276999"/>
              </a:xfrm>
              <a:prstGeom prst="rect">
                <a:avLst/>
              </a:prstGeom>
              <a:blipFill>
                <a:blip r:embed="rId3"/>
                <a:stretch>
                  <a:fillRect l="-978" t="-4348" r="-17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938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240020" cy="4083629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Power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10041774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cs-C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𝜔𝜏</m:t>
                      </m:r>
                    </m:oMath>
                  </m:oMathPara>
                </a14:m>
                <a:endParaRPr lang="cs-CZ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cs-CZ" dirty="0">
                    <a:solidFill>
                      <a:schemeClr val="tx1"/>
                    </a:solidFill>
                  </a:rPr>
                  <a:t>Maximum </a:t>
                </a:r>
                <a:r>
                  <a:rPr lang="cs-CZ" dirty="0" err="1">
                    <a:solidFill>
                      <a:schemeClr val="tx1"/>
                    </a:solidFill>
                  </a:rPr>
                  <a:t>transferred</a:t>
                </a:r>
                <a:r>
                  <a:rPr lang="cs-CZ" dirty="0">
                    <a:solidFill>
                      <a:schemeClr val="tx1"/>
                    </a:solidFill>
                  </a:rPr>
                  <a:t> </a:t>
                </a:r>
                <a:r>
                  <a:rPr lang="cs-CZ" dirty="0" err="1">
                    <a:solidFill>
                      <a:schemeClr val="tx1"/>
                    </a:solidFill>
                  </a:rPr>
                  <a:t>power</a:t>
                </a:r>
                <a:r>
                  <a:rPr lang="cs-CZ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50±6</m:t>
                        </m:r>
                      </m:e>
                    </m:d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r>
                  <a:rPr lang="cs-CZ" dirty="0">
                    <a:solidFill>
                      <a:schemeClr val="tx1"/>
                    </a:solidFill>
                  </a:rPr>
                  <a:t> </a:t>
                </a:r>
                <a:r>
                  <a:rPr lang="cs-CZ" dirty="0" err="1">
                    <a:solidFill>
                      <a:schemeClr val="tx1"/>
                    </a:solidFill>
                  </a:rPr>
                  <a:t>when</a:t>
                </a:r>
                <a:r>
                  <a:rPr lang="cs-CZ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</m:sSub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cs-CZ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=8.2</m:t>
                    </m:r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cs-C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10041774" cy="4444338"/>
              </a:xfrm>
              <a:blipFill>
                <a:blip r:embed="rId3"/>
                <a:stretch>
                  <a:fillRect l="-1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graph of a magnetic moment&#10;&#10;Description automatically generated with medium confidence">
            <a:extLst>
              <a:ext uri="{FF2B5EF4-FFF2-40B4-BE49-F238E27FC236}">
                <a16:creationId xmlns:a16="http://schemas.microsoft.com/office/drawing/2014/main" id="{BA9E039B-2FCD-D26C-D3EB-A89F5602A6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t="5800" r="7701"/>
          <a:stretch/>
        </p:blipFill>
        <p:spPr>
          <a:xfrm>
            <a:off x="6213658" y="2303401"/>
            <a:ext cx="5016242" cy="3861038"/>
          </a:xfrm>
          <a:prstGeom prst="rect">
            <a:avLst/>
          </a:prstGeom>
        </p:spPr>
      </p:pic>
      <p:pic>
        <p:nvPicPr>
          <p:cNvPr id="13" name="Picture 12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EA3ED8F-0339-5CB3-2921-6B4524CDDF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" r="6880"/>
          <a:stretch/>
        </p:blipFill>
        <p:spPr>
          <a:xfrm>
            <a:off x="433750" y="2303401"/>
            <a:ext cx="5076825" cy="38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2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A </a:t>
            </a:r>
            <a:r>
              <a:rPr lang="cs-CZ" b="1" dirty="0" err="1"/>
              <a:t>quickly</a:t>
            </a:r>
            <a:r>
              <a:rPr lang="cs-CZ" b="1" dirty="0"/>
              <a:t> </a:t>
            </a:r>
            <a:r>
              <a:rPr lang="cs-CZ" b="1" dirty="0" err="1"/>
              <a:t>rotating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acts</a:t>
            </a:r>
            <a:r>
              <a:rPr lang="cs-CZ" b="1" dirty="0"/>
              <a:t> </a:t>
            </a:r>
            <a:r>
              <a:rPr lang="cs-CZ" b="1" dirty="0" err="1"/>
              <a:t>similarly</a:t>
            </a:r>
            <a:r>
              <a:rPr lang="cs-CZ" b="1" dirty="0"/>
              <a:t> to a permanent magnet</a:t>
            </a:r>
          </a:p>
          <a:p>
            <a:r>
              <a:rPr lang="en-US" b="1" dirty="0"/>
              <a:t>Two spinners start behaving chaotically</a:t>
            </a:r>
            <a:r>
              <a:rPr lang="cs-CZ" b="1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low</a:t>
            </a:r>
            <a:r>
              <a:rPr lang="cs-CZ" b="1" dirty="0"/>
              <a:t> RPM</a:t>
            </a:r>
          </a:p>
          <a:p>
            <a:pPr marL="0" indent="0"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097280" y="290363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150867" y="1424756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30044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but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unable</a:t>
            </a:r>
            <a:r>
              <a:rPr lang="cs-CZ" dirty="0"/>
              <a:t> to </a:t>
            </a:r>
            <a:r>
              <a:rPr lang="cs-CZ" dirty="0" err="1"/>
              <a:t>come</a:t>
            </a:r>
            <a:r>
              <a:rPr lang="cs-CZ" dirty="0"/>
              <a:t> to any </a:t>
            </a:r>
            <a:r>
              <a:rPr lang="cs-CZ" dirty="0" err="1"/>
              <a:t>conclusions</a:t>
            </a:r>
            <a:endParaRPr lang="cs-CZ" dirty="0"/>
          </a:p>
          <a:p>
            <a:pPr marL="0" indent="0">
              <a:buFont typeface="Calibri" panose="020F0502020204030204" pitchFamily="34" charset="0"/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but </a:t>
            </a:r>
            <a:r>
              <a:rPr lang="cs-CZ" b="1" dirty="0" err="1"/>
              <a:t>attraction</a:t>
            </a:r>
            <a:r>
              <a:rPr lang="cs-CZ" dirty="0"/>
              <a:t>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helpful</a:t>
            </a:r>
            <a:r>
              <a:rPr lang="cs-CZ" dirty="0"/>
              <a:t> in </a:t>
            </a:r>
            <a:r>
              <a:rPr lang="cs-CZ" dirty="0" err="1"/>
              <a:t>stabilizing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Changes required to increase torque transfer:</a:t>
                </a:r>
                <a:endParaRPr lang="cs-CZ" dirty="0"/>
              </a:p>
              <a:p>
                <a:pPr lvl="1"/>
                <a:r>
                  <a:rPr lang="cs-CZ" dirty="0"/>
                  <a:t>Magnet distance </a:t>
                </a:r>
                <a:r>
                  <a:rPr lang="cs-CZ" dirty="0" err="1"/>
                  <a:t>reduction</a:t>
                </a:r>
                <a:endParaRPr lang="cs-CZ" dirty="0"/>
              </a:p>
              <a:p>
                <a:pPr lvl="1"/>
                <a:r>
                  <a:rPr lang="cs-CZ" dirty="0" err="1"/>
                  <a:t>Increased</a:t>
                </a:r>
                <a:r>
                  <a:rPr lang="cs-CZ" dirty="0"/>
                  <a:t> </a:t>
                </a:r>
                <a:r>
                  <a:rPr lang="cs-CZ" dirty="0" err="1"/>
                  <a:t>magnetic</a:t>
                </a:r>
                <a:r>
                  <a:rPr lang="cs-CZ" dirty="0"/>
                  <a:t> </a:t>
                </a:r>
                <a:r>
                  <a:rPr lang="cs-CZ" dirty="0" err="1"/>
                  <a:t>strength</a:t>
                </a:r>
                <a:endParaRPr lang="cs-CZ" dirty="0"/>
              </a:p>
              <a:p>
                <a:pPr lvl="1"/>
                <a:r>
                  <a:rPr lang="cs-CZ" dirty="0"/>
                  <a:t>Use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pole </a:t>
                </a:r>
                <a:r>
                  <a:rPr lang="cs-CZ" b="1" dirty="0" err="1"/>
                  <a:t>pairs</a:t>
                </a:r>
                <a:r>
                  <a:rPr lang="cs-CZ" b="1" dirty="0"/>
                  <a:t> (PP)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b="1" dirty="0"/>
                  <a:t> magnetic </a:t>
                </a:r>
                <a:r>
                  <a:rPr lang="cs-CZ" b="1" dirty="0" err="1"/>
                  <a:t>teeth</a:t>
                </a:r>
                <a:endParaRPr lang="cs-CZ" b="1" dirty="0"/>
              </a:p>
              <a:p>
                <a:pPr lvl="1"/>
                <a:endParaRPr lang="cs-CZ" b="1" dirty="0"/>
              </a:p>
              <a:p>
                <a:pPr marL="201168" lvl="1" indent="0">
                  <a:buNone/>
                </a:pPr>
                <a:r>
                  <a:rPr lang="en-US" dirty="0"/>
                  <a:t>Using </a:t>
                </a:r>
                <a:r>
                  <a:rPr lang="en-US" b="1" dirty="0"/>
                  <a:t>magnetic teeth</a:t>
                </a:r>
                <a:r>
                  <a:rPr lang="en-US" dirty="0"/>
                  <a:t>, we can create magnetic equivalents of almost all standard mechanical gears</a:t>
                </a:r>
                <a:endParaRPr lang="cs-CZ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  <a:blipFill>
                <a:blip r:embed="rId3"/>
                <a:stretch>
                  <a:fillRect l="-972" t="-2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D7062D-6239-A7DC-ED96-41E55A3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1558508"/>
            <a:ext cx="3756025" cy="476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268BE-A788-EF95-A560-FDF14D59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2" y="3650763"/>
            <a:ext cx="2086495" cy="253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7D8FB4-6DEC-C232-75C1-FB0D96DA9DC8}"/>
              </a:ext>
            </a:extLst>
          </p:cNvPr>
          <p:cNvSpPr txBox="1"/>
          <p:nvPr/>
        </p:nvSpPr>
        <p:spPr>
          <a:xfrm>
            <a:off x="1104049" y="3943286"/>
            <a:ext cx="4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A53AC14-A8FB-0AC7-7360-57FDE70AA5A1}"/>
              </a:ext>
            </a:extLst>
          </p:cNvPr>
          <p:cNvSpPr txBox="1">
            <a:spLocks/>
          </p:cNvSpPr>
          <p:nvPr/>
        </p:nvSpPr>
        <p:spPr>
          <a:xfrm>
            <a:off x="1097280" y="3739716"/>
            <a:ext cx="4144073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than mechanical gear equivalents, however, are more </a:t>
            </a:r>
            <a:r>
              <a:rPr lang="en-US" b="1" dirty="0"/>
              <a:t>complex gears </a:t>
            </a:r>
            <a:r>
              <a:rPr lang="en-US" dirty="0"/>
              <a:t>using a </a:t>
            </a:r>
            <a:r>
              <a:rPr lang="en-US" b="1" dirty="0"/>
              <a:t>modulator</a:t>
            </a: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511D5-9AF0-D8C9-4810-75610B80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129" y="4742325"/>
            <a:ext cx="2938836" cy="1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3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1F3-517F-5D18-91DF-DA6C193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Magnetic</a:t>
            </a:r>
            <a:r>
              <a:rPr lang="cs-CZ" sz="4000" dirty="0"/>
              <a:t> </a:t>
            </a:r>
            <a:r>
              <a:rPr lang="cs-CZ" sz="4000" dirty="0" err="1"/>
              <a:t>transmissions</a:t>
            </a:r>
            <a:r>
              <a:rPr lang="cs-CZ" sz="4000" dirty="0"/>
              <a:t>- </a:t>
            </a:r>
            <a:r>
              <a:rPr lang="cs-CZ" sz="4000" dirty="0" err="1"/>
              <a:t>principle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4E23A-3CBB-1BAE-742D-5D2010E4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4080" y="1584325"/>
            <a:ext cx="4590439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F86B-31A9-665C-21CD-65C5AC08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A0B2-7DCE-C985-048F-06E26514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91F6-3CCF-84FF-7A65-AF60B537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E00FD-B4F8-04D7-527A-E26D9AAFA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1EC5B6F-291C-5D7A-6ADB-3658CB69896F}"/>
              </a:ext>
            </a:extLst>
          </p:cNvPr>
          <p:cNvSpPr txBox="1">
            <a:spLocks/>
          </p:cNvSpPr>
          <p:nvPr/>
        </p:nvSpPr>
        <p:spPr>
          <a:xfrm>
            <a:off x="1097280" y="1584325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An </a:t>
            </a:r>
            <a:r>
              <a:rPr lang="cs-CZ" dirty="0" err="1"/>
              <a:t>appropriately</a:t>
            </a:r>
            <a:r>
              <a:rPr lang="cs-CZ" dirty="0"/>
              <a:t> </a:t>
            </a:r>
            <a:r>
              <a:rPr lang="cs-CZ" dirty="0" err="1"/>
              <a:t>designed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modulates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MFL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outer</a:t>
            </a:r>
            <a:r>
              <a:rPr lang="cs-CZ" b="1" dirty="0"/>
              <a:t> rotor </a:t>
            </a:r>
            <a:r>
              <a:rPr lang="cs-CZ" dirty="0"/>
              <a:t>in such </a:t>
            </a:r>
            <a:r>
              <a:rPr lang="cs-CZ" dirty="0" err="1"/>
              <a:t>way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inner</a:t>
            </a:r>
            <a:r>
              <a:rPr lang="cs-CZ" b="1" dirty="0"/>
              <a:t> rotor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27F6A-7386-7767-D087-FDEDC988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1" y="4030529"/>
            <a:ext cx="1324160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234D8-1752-1DDA-AD6D-6E230661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12" y="2887392"/>
            <a:ext cx="1581371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D828B-B3F3-2C66-E089-5A910BCED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12" y="4174940"/>
            <a:ext cx="174331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8609B0-F393-53BB-40B9-33BA05666152}"/>
              </a:ext>
            </a:extLst>
          </p:cNvPr>
          <p:cNvSpPr txBox="1"/>
          <p:nvPr/>
        </p:nvSpPr>
        <p:spPr>
          <a:xfrm>
            <a:off x="1045184" y="3805651"/>
            <a:ext cx="177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E84B-BDD6-3F07-32DC-7F876B9B4452}"/>
              </a:ext>
            </a:extLst>
          </p:cNvPr>
          <p:cNvSpPr txBox="1"/>
          <p:nvPr/>
        </p:nvSpPr>
        <p:spPr>
          <a:xfrm>
            <a:off x="1009812" y="2531519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oute rotor: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/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blipFill>
                <a:blip r:embed="rId7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9674F0-9CB1-4782-6330-93DF66E19A9F}"/>
              </a:ext>
            </a:extLst>
          </p:cNvPr>
          <p:cNvSpPr txBox="1"/>
          <p:nvPr/>
        </p:nvSpPr>
        <p:spPr>
          <a:xfrm>
            <a:off x="5016131" y="2512463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PP </a:t>
            </a:r>
            <a:r>
              <a:rPr lang="cs-CZ" dirty="0" err="1"/>
              <a:t>count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647276-775C-3865-647B-B226FB70492F}"/>
              </a:ext>
            </a:extLst>
          </p:cNvPr>
          <p:cNvSpPr txBox="1"/>
          <p:nvPr/>
        </p:nvSpPr>
        <p:spPr>
          <a:xfrm>
            <a:off x="3916401" y="3678174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steel</a:t>
            </a:r>
            <a:r>
              <a:rPr lang="cs-CZ" dirty="0"/>
              <a:t> </a:t>
            </a:r>
            <a:r>
              <a:rPr lang="cs-CZ" dirty="0" err="1"/>
              <a:t>poles</a:t>
            </a:r>
            <a:r>
              <a:rPr lang="cs-CZ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2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8844-0067-5223-52BA-2CF75D94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Our</a:t>
            </a:r>
            <a:r>
              <a:rPr lang="cs-CZ" dirty="0"/>
              <a:t> design (2. </a:t>
            </a:r>
            <a:r>
              <a:rPr lang="cs-CZ" dirty="0" err="1"/>
              <a:t>version</a:t>
            </a:r>
            <a:r>
              <a:rPr lang="cs-CZ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 err="1"/>
                  <a:t>Modulator</a:t>
                </a:r>
                <a:r>
                  <a:rPr lang="cs-CZ" b="1" dirty="0"/>
                  <a:t> </a:t>
                </a:r>
                <a:r>
                  <a:rPr lang="cs-CZ" dirty="0" err="1"/>
                  <a:t>gearbox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ratio 1:3 </a:t>
                </a:r>
                <a:r>
                  <a:rPr lang="cs-CZ" dirty="0" err="1"/>
                  <a:t>or</a:t>
                </a:r>
                <a:r>
                  <a:rPr lang="cs-CZ" dirty="0"/>
                  <a:t> 1:4</a:t>
                </a:r>
              </a:p>
              <a:p>
                <a:pPr lvl="1"/>
                <a:r>
                  <a:rPr lang="cs-CZ" dirty="0"/>
                  <a:t>3D design: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 err="1"/>
                  <a:t>Comprised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5 </a:t>
                </a:r>
                <a:r>
                  <a:rPr lang="cs-CZ" b="1" dirty="0" err="1"/>
                  <a:t>parts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 err="1"/>
                  <a:t>Inner</a:t>
                </a:r>
                <a:r>
                  <a:rPr lang="cs-CZ" dirty="0"/>
                  <a:t> rotor</a:t>
                </a:r>
              </a:p>
              <a:p>
                <a:pPr lvl="2"/>
                <a:r>
                  <a:rPr lang="cs-CZ" dirty="0" err="1"/>
                  <a:t>Modulator</a:t>
                </a:r>
                <a:r>
                  <a:rPr lang="cs-CZ" dirty="0"/>
                  <a:t> body</a:t>
                </a:r>
              </a:p>
              <a:p>
                <a:pPr lvl="2"/>
                <a:r>
                  <a:rPr lang="cs-CZ" dirty="0" err="1"/>
                  <a:t>Modulatir</a:t>
                </a:r>
                <a:r>
                  <a:rPr lang="cs-CZ" dirty="0"/>
                  <a:t> cap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body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cap</a:t>
                </a:r>
              </a:p>
              <a:p>
                <a:pPr lvl="1"/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Modulation</a:t>
                </a:r>
                <a:r>
                  <a:rPr lang="cs-CZ" dirty="0"/>
                  <a:t> done via </a:t>
                </a:r>
                <a:r>
                  <a:rPr lang="cs-CZ" dirty="0" err="1"/>
                  <a:t>transformer</a:t>
                </a:r>
                <a:r>
                  <a:rPr lang="cs-CZ" dirty="0"/>
                  <a:t> </a:t>
                </a:r>
                <a:r>
                  <a:rPr lang="cs-CZ" dirty="0" err="1"/>
                  <a:t>steel</a:t>
                </a:r>
                <a:r>
                  <a:rPr lang="cs-CZ" dirty="0"/>
                  <a:t> </a:t>
                </a:r>
                <a:r>
                  <a:rPr lang="cs-CZ" dirty="0" err="1"/>
                  <a:t>plates</a:t>
                </a:r>
                <a:endParaRPr lang="cs-CZ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8FD2-0029-34DE-BF4A-BA3580A0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A2E2-153C-9230-C5A4-0B0C13CA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143B-F6A7-1C58-3748-E2DC398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AD9A8-07F8-0790-1712-CA3F96AE0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ADF83-B37F-946B-92BD-D07F8D5B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7" y="1409564"/>
            <a:ext cx="5443711" cy="48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5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746-2F82-DB11-273C-5A5821D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Design detail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A3C4-2BBF-0C84-A9B3-9131D9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99B6-7C08-C752-3F7D-3F8B893B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E162-D71C-F093-8F76-CE084BEB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B0622B-DD7B-16EC-552A-21F8D684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9D43-EF9E-1896-BDAD-609CF3CE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9" y="1612586"/>
            <a:ext cx="4429743" cy="399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2BEB9-6C75-42A6-14C4-87FE82C0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9" y="1817222"/>
            <a:ext cx="304842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940F-DAA0-958C-BAFD-4AAAA27C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551" y="173193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8B09D0-E69C-7260-021E-770E80D1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Transmission</a:t>
            </a:r>
            <a:r>
              <a:rPr lang="cs-CZ" dirty="0"/>
              <a:t> </a:t>
            </a:r>
            <a:r>
              <a:rPr lang="cs-CZ" dirty="0" err="1"/>
              <a:t>characteristics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AAC6BD4-F706-ABE5-8CBC-C72D7BD37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99C5D82-1392-26D1-60DB-41278254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45B1238-2CAD-715B-B38C-2893AE15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423D9D09-4C22-75CD-F728-2BCBD1DF7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pic>
        <p:nvPicPr>
          <p:cNvPr id="9" name="Obrázek 8" descr="Obsah obrázku text, diagram, mapa, řada/pruh&#10;&#10;Popis byl vytvořen automaticky">
            <a:extLst>
              <a:ext uri="{FF2B5EF4-FFF2-40B4-BE49-F238E27FC236}">
                <a16:creationId xmlns:a16="http://schemas.microsoft.com/office/drawing/2014/main" id="{91445BA1-9A65-F0AE-9DD8-5635533A3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7" y="1954914"/>
            <a:ext cx="5680963" cy="3871273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21EBC6B-4A51-5EB2-5138-5825F41AF0DE}"/>
              </a:ext>
            </a:extLst>
          </p:cNvPr>
          <p:cNvSpPr txBox="1"/>
          <p:nvPr/>
        </p:nvSpPr>
        <p:spPr>
          <a:xfrm>
            <a:off x="769279" y="1604552"/>
            <a:ext cx="54711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skip-period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D07326-0F81-C9B7-8E56-BF5DAA3BAE17}"/>
                  </a:ext>
                </a:extLst>
              </p:cNvPr>
              <p:cNvSpPr txBox="1"/>
              <p:nvPr/>
            </p:nvSpPr>
            <p:spPr>
              <a:xfrm>
                <a:off x="6518216" y="1529737"/>
                <a:ext cx="496926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cs-CZ" dirty="0"/>
                  <a:t>Maximum </a:t>
                </a:r>
                <a:r>
                  <a:rPr lang="cs-CZ" dirty="0" err="1"/>
                  <a:t>torque</a:t>
                </a:r>
                <a:r>
                  <a:rPr lang="cs-CZ" dirty="0"/>
                  <a:t> and </a:t>
                </a:r>
                <a:r>
                  <a:rPr lang="cs-CZ" dirty="0" err="1"/>
                  <a:t>recoil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D07326-0F81-C9B7-8E56-BF5DAA3BA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216" y="1529737"/>
                <a:ext cx="4969262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Obrázek 16" descr="Obsah obrázku text, snímek obrazovky, řada/pruh, diagram&#10;&#10;Popis byl vytvořen automaticky">
            <a:extLst>
              <a:ext uri="{FF2B5EF4-FFF2-40B4-BE49-F238E27FC236}">
                <a16:creationId xmlns:a16="http://schemas.microsoft.com/office/drawing/2014/main" id="{529806B0-BFDC-0560-5900-FDEC4E0B1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t="9532" r="8841" b="2747"/>
          <a:stretch/>
        </p:blipFill>
        <p:spPr>
          <a:xfrm>
            <a:off x="6217021" y="1859290"/>
            <a:ext cx="5311630" cy="3984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958BCE7A-AB4C-0651-939F-F797473102D4}"/>
                  </a:ext>
                </a:extLst>
              </p:cNvPr>
              <p:cNvSpPr txBox="1"/>
              <p:nvPr/>
            </p:nvSpPr>
            <p:spPr>
              <a:xfrm rot="16200000">
                <a:off x="-1014562" y="3507487"/>
                <a:ext cx="28591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cs-CZ" dirty="0"/>
                  <a:t>Torque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cs-CZ" dirty="0"/>
                  <a:t> [</a:t>
                </a:r>
                <a:r>
                  <a:rPr lang="cs-CZ" dirty="0" err="1"/>
                  <a:t>Nm</a:t>
                </a:r>
                <a:r>
                  <a:rPr lang="cs-CZ" dirty="0"/>
                  <a:t>]</a:t>
                </a:r>
                <a:endParaRPr lang="en-US" dirty="0"/>
              </a:p>
            </p:txBody>
          </p:sp>
        </mc:Choice>
        <mc:Fallback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958BCE7A-AB4C-0651-939F-F79747310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14562" y="3507487"/>
                <a:ext cx="2859199" cy="369332"/>
              </a:xfrm>
              <a:prstGeom prst="rect">
                <a:avLst/>
              </a:prstGeom>
              <a:blipFill>
                <a:blip r:embed="rId5"/>
                <a:stretch>
                  <a:fillRect l="-10000" r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0">
            <a:extLst>
              <a:ext uri="{FF2B5EF4-FFF2-40B4-BE49-F238E27FC236}">
                <a16:creationId xmlns:a16="http://schemas.microsoft.com/office/drawing/2014/main" id="{809F3EBE-DFF0-349D-D792-6179794F1F5A}"/>
              </a:ext>
            </a:extLst>
          </p:cNvPr>
          <p:cNvSpPr txBox="1"/>
          <p:nvPr/>
        </p:nvSpPr>
        <p:spPr>
          <a:xfrm>
            <a:off x="2221009" y="5676424"/>
            <a:ext cx="28591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Period </a:t>
            </a:r>
            <a:r>
              <a:rPr lang="cs-CZ" dirty="0" err="1"/>
              <a:t>count</a:t>
            </a:r>
            <a:r>
              <a:rPr lang="cs-CZ" dirty="0"/>
              <a:t> [</a:t>
            </a:r>
            <a:r>
              <a:rPr lang="cs-CZ" dirty="0" err="1"/>
              <a:t>arb</a:t>
            </a:r>
            <a:r>
              <a:rPr lang="cs-CZ" dirty="0"/>
              <a:t>. u.]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E659C3DB-382A-972A-4BB0-886B7FAF05DF}"/>
                  </a:ext>
                </a:extLst>
              </p:cNvPr>
              <p:cNvSpPr txBox="1"/>
              <p:nvPr/>
            </p:nvSpPr>
            <p:spPr>
              <a:xfrm>
                <a:off x="7754308" y="5688148"/>
                <a:ext cx="28591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cs-CZ" dirty="0"/>
                  <a:t>Angular </a:t>
                </a:r>
                <a:r>
                  <a:rPr lang="cs-CZ" dirty="0" err="1"/>
                  <a:t>velocity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[rad/s]</a:t>
                </a:r>
                <a:endParaRPr lang="en-US" dirty="0"/>
              </a:p>
            </p:txBody>
          </p:sp>
        </mc:Choice>
        <mc:Fallback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E659C3DB-382A-972A-4BB0-886B7FAF0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308" y="5688148"/>
                <a:ext cx="2859199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3E2AB18B-DEEB-85D1-BB07-B679E9183A9D}"/>
                  </a:ext>
                </a:extLst>
              </p:cNvPr>
              <p:cNvSpPr txBox="1"/>
              <p:nvPr/>
            </p:nvSpPr>
            <p:spPr>
              <a:xfrm rot="16200000">
                <a:off x="4787422" y="3580903"/>
                <a:ext cx="28591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cs-CZ" dirty="0"/>
                  <a:t>Torque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cs-CZ" dirty="0"/>
                  <a:t> [</a:t>
                </a:r>
                <a:r>
                  <a:rPr lang="cs-CZ" dirty="0" err="1"/>
                  <a:t>Nm</a:t>
                </a:r>
                <a:r>
                  <a:rPr lang="cs-CZ" dirty="0"/>
                  <a:t>]</a:t>
                </a:r>
                <a:endParaRPr lang="en-US" dirty="0"/>
              </a:p>
            </p:txBody>
          </p:sp>
        </mc:Choice>
        <mc:Fallback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3E2AB18B-DEEB-85D1-BB07-B679E9183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787422" y="3580903"/>
                <a:ext cx="2859199" cy="369332"/>
              </a:xfrm>
              <a:prstGeom prst="rect">
                <a:avLst/>
              </a:prstGeom>
              <a:blipFill>
                <a:blip r:embed="rId7"/>
                <a:stretch>
                  <a:fillRect l="-10000" r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07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coupling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power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deduced</a:t>
            </a:r>
            <a:r>
              <a:rPr lang="cs-CZ" dirty="0"/>
              <a:t> </a:t>
            </a:r>
            <a:r>
              <a:rPr lang="cs-CZ" b="1" dirty="0" err="1"/>
              <a:t>fractal-like</a:t>
            </a:r>
            <a:r>
              <a:rPr lang="cs-CZ" b="1" dirty="0"/>
              <a:t> </a:t>
            </a:r>
            <a:r>
              <a:rPr lang="cs-CZ" b="1" dirty="0" err="1"/>
              <a:t>behaviour</a:t>
            </a:r>
            <a:r>
              <a:rPr lang="cs-CZ" dirty="0"/>
              <a:t> in </a:t>
            </a:r>
            <a:r>
              <a:rPr lang="cs-CZ" b="1" dirty="0" err="1"/>
              <a:t>respect</a:t>
            </a:r>
            <a:r>
              <a:rPr lang="cs-CZ" b="1" dirty="0"/>
              <a:t> to </a:t>
            </a:r>
            <a:r>
              <a:rPr lang="cs-CZ" b="1" dirty="0" err="1"/>
              <a:t>multiple</a:t>
            </a:r>
            <a:r>
              <a:rPr lang="cs-CZ" b="1" dirty="0"/>
              <a:t> </a:t>
            </a:r>
            <a:r>
              <a:rPr lang="cs-CZ" b="1" dirty="0" err="1"/>
              <a:t>parameter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parameters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and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created</a:t>
            </a:r>
            <a:r>
              <a:rPr lang="cs-CZ" dirty="0"/>
              <a:t> a </a:t>
            </a:r>
            <a:r>
              <a:rPr lang="cs-CZ" dirty="0" err="1"/>
              <a:t>functioning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gearbox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07" y="3802556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not inline =&gt; </a:t>
            </a:r>
            <a:r>
              <a:rPr lang="cs-CZ" dirty="0" err="1"/>
              <a:t>even</a:t>
            </a:r>
            <a:r>
              <a:rPr lang="cs-CZ" dirty="0"/>
              <a:t> more </a:t>
            </a:r>
            <a:r>
              <a:rPr lang="cs-CZ" dirty="0" err="1"/>
              <a:t>chaotic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525F0-B863-312A-E4D6-E582722A2148}"/>
                  </a:ext>
                </a:extLst>
              </p:cNvPr>
              <p:cNvSpPr txBox="1"/>
              <p:nvPr/>
            </p:nvSpPr>
            <p:spPr>
              <a:xfrm>
                <a:off x="10842172" y="5949530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cs-CZ" b="0" i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cs-CZ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525F0-B863-312A-E4D6-E582722A2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172" y="5949530"/>
                <a:ext cx="3048000" cy="369332"/>
              </a:xfrm>
              <a:prstGeom prst="rect">
                <a:avLst/>
              </a:prstGeom>
              <a:blipFill>
                <a:blip r:embed="rId8"/>
                <a:stretch>
                  <a:fillRect l="-180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1649715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8905702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Drag</a:t>
                          </a:r>
                          <a:r>
                            <a:rPr lang="en-US" baseline="0" dirty="0"/>
                            <a:t> equation with coefficients</a:t>
                          </a:r>
                          <a:r>
                            <a:rPr lang="cs-CZ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1649715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8905702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37" t="-8333" r="-274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63" y="4440673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51" y="5237782"/>
            <a:ext cx="2915057" cy="581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FB14F-108F-3309-EE61-B27DED948FBA}"/>
                  </a:ext>
                </a:extLst>
              </p:cNvPr>
              <p:cNvSpPr txBox="1"/>
              <p:nvPr/>
            </p:nvSpPr>
            <p:spPr>
              <a:xfrm>
                <a:off x="9893516" y="539521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cs-CZ" b="0" i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cs-CZ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FB14F-108F-3309-EE61-B27DED948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516" y="5395212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734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7500</TotalTime>
  <Words>2679</Words>
  <Application>Microsoft Office PowerPoint</Application>
  <PresentationFormat>Širokoúhlá obrazovka</PresentationFormat>
  <Paragraphs>557</Paragraphs>
  <Slides>46</Slides>
  <Notes>31</Notes>
  <HiddenSlides>18</HiddenSlides>
  <MMClips>5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46</vt:i4>
      </vt:variant>
    </vt:vector>
  </HeadingPairs>
  <TitlesOfParts>
    <vt:vector size="50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Observed behaviour</vt:lpstr>
      <vt:lpstr>More examples</vt:lpstr>
      <vt:lpstr>Relevant parameters</vt:lpstr>
      <vt:lpstr>Drag – Analytical solution</vt:lpstr>
      <vt:lpstr>Drag – Comparison of models</vt:lpstr>
      <vt:lpstr>Drag – Analytical solution</vt:lpstr>
      <vt:lpstr>Drag – Comparison with measurement</vt:lpstr>
      <vt:lpstr>Drag – External magnetic field</vt:lpstr>
      <vt:lpstr>Moment of inertia I</vt:lpstr>
      <vt:lpstr>Remanence</vt:lpstr>
      <vt:lpstr>Remanence - results</vt:lpstr>
      <vt:lpstr>Remanence – more data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Chaos categorization </vt:lpstr>
      <vt:lpstr>d-k_0 parameter space</vt:lpstr>
      <vt:lpstr>d-k_0 parameter space</vt:lpstr>
      <vt:lpstr>d-k_0 parameter space</vt:lpstr>
      <vt:lpstr>ω_driving-k_0 parameter space</vt:lpstr>
      <vt:lpstr>ω_driving-k_0 parameter space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Braking torque calculation</vt:lpstr>
      <vt:lpstr>Torque transfer results</vt:lpstr>
      <vt:lpstr>Power transfer</vt:lpstr>
      <vt:lpstr>Transfer efficiency</vt:lpstr>
      <vt:lpstr>Torque transfer improvements</vt:lpstr>
      <vt:lpstr>Magnetic transmissions</vt:lpstr>
      <vt:lpstr>Magnetic transmissions- principle</vt:lpstr>
      <vt:lpstr>Our design (2. version)</vt:lpstr>
      <vt:lpstr>Design detail</vt:lpstr>
      <vt:lpstr>Transmission characteristics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89</cp:revision>
  <dcterms:created xsi:type="dcterms:W3CDTF">2023-12-08T18:22:24Z</dcterms:created>
  <dcterms:modified xsi:type="dcterms:W3CDTF">2024-04-19T08:36:01Z</dcterms:modified>
</cp:coreProperties>
</file>